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8" r:id="rId2"/>
    <p:sldId id="348" r:id="rId3"/>
    <p:sldId id="349" r:id="rId4"/>
    <p:sldId id="259" r:id="rId5"/>
    <p:sldId id="340" r:id="rId6"/>
    <p:sldId id="256" r:id="rId7"/>
    <p:sldId id="257" r:id="rId8"/>
    <p:sldId id="341" r:id="rId9"/>
    <p:sldId id="337" r:id="rId10"/>
    <p:sldId id="260" r:id="rId11"/>
    <p:sldId id="302" r:id="rId12"/>
    <p:sldId id="261" r:id="rId13"/>
    <p:sldId id="303" r:id="rId14"/>
    <p:sldId id="304" r:id="rId15"/>
    <p:sldId id="305" r:id="rId16"/>
    <p:sldId id="262" r:id="rId17"/>
    <p:sldId id="263" r:id="rId18"/>
    <p:sldId id="264" r:id="rId19"/>
    <p:sldId id="265" r:id="rId20"/>
    <p:sldId id="266" r:id="rId21"/>
    <p:sldId id="267" r:id="rId22"/>
    <p:sldId id="306" r:id="rId23"/>
    <p:sldId id="268" r:id="rId24"/>
    <p:sldId id="269" r:id="rId25"/>
    <p:sldId id="270" r:id="rId26"/>
    <p:sldId id="271" r:id="rId27"/>
    <p:sldId id="272" r:id="rId28"/>
    <p:sldId id="274" r:id="rId29"/>
    <p:sldId id="275" r:id="rId30"/>
    <p:sldId id="276" r:id="rId31"/>
    <p:sldId id="279" r:id="rId32"/>
    <p:sldId id="323" r:id="rId33"/>
    <p:sldId id="324" r:id="rId34"/>
    <p:sldId id="280" r:id="rId35"/>
    <p:sldId id="325" r:id="rId36"/>
    <p:sldId id="326" r:id="rId37"/>
    <p:sldId id="273" r:id="rId38"/>
    <p:sldId id="307" r:id="rId39"/>
    <p:sldId id="282" r:id="rId40"/>
    <p:sldId id="327" r:id="rId41"/>
    <p:sldId id="288" r:id="rId42"/>
    <p:sldId id="322" r:id="rId43"/>
    <p:sldId id="289" r:id="rId44"/>
    <p:sldId id="351" r:id="rId45"/>
    <p:sldId id="284" r:id="rId46"/>
    <p:sldId id="328" r:id="rId47"/>
    <p:sldId id="285" r:id="rId48"/>
    <p:sldId id="286" r:id="rId49"/>
    <p:sldId id="287" r:id="rId50"/>
    <p:sldId id="290" r:id="rId51"/>
    <p:sldId id="308" r:id="rId52"/>
    <p:sldId id="291" r:id="rId53"/>
    <p:sldId id="292" r:id="rId54"/>
    <p:sldId id="293" r:id="rId55"/>
    <p:sldId id="294" r:id="rId56"/>
    <p:sldId id="295" r:id="rId57"/>
    <p:sldId id="296" r:id="rId58"/>
    <p:sldId id="297" r:id="rId59"/>
    <p:sldId id="298" r:id="rId60"/>
    <p:sldId id="320" r:id="rId61"/>
    <p:sldId id="329" r:id="rId62"/>
    <p:sldId id="342" r:id="rId63"/>
    <p:sldId id="343" r:id="rId64"/>
    <p:sldId id="344" r:id="rId65"/>
    <p:sldId id="345" r:id="rId66"/>
    <p:sldId id="346" r:id="rId67"/>
    <p:sldId id="347" r:id="rId68"/>
    <p:sldId id="330" r:id="rId69"/>
    <p:sldId id="331" r:id="rId70"/>
    <p:sldId id="332" r:id="rId71"/>
    <p:sldId id="333" r:id="rId72"/>
    <p:sldId id="334" r:id="rId73"/>
    <p:sldId id="335" r:id="rId74"/>
    <p:sldId id="336" r:id="rId75"/>
    <p:sldId id="309" r:id="rId76"/>
    <p:sldId id="311" r:id="rId77"/>
    <p:sldId id="312" r:id="rId78"/>
    <p:sldId id="313" r:id="rId79"/>
    <p:sldId id="317" r:id="rId80"/>
    <p:sldId id="314" r:id="rId81"/>
    <p:sldId id="315" r:id="rId82"/>
    <p:sldId id="316" r:id="rId83"/>
    <p:sldId id="318" r:id="rId84"/>
    <p:sldId id="319" r:id="rId85"/>
    <p:sldId id="321" r:id="rId86"/>
    <p:sldId id="310" r:id="rId87"/>
    <p:sldId id="299" r:id="rId88"/>
    <p:sldId id="338" r:id="rId89"/>
    <p:sldId id="339" r:id="rId90"/>
    <p:sldId id="301" r:id="rId91"/>
    <p:sldId id="350" r:id="rId92"/>
    <p:sldId id="352" r:id="rId93"/>
    <p:sldId id="283" r:id="rId94"/>
    <p:sldId id="277" r:id="rId95"/>
    <p:sldId id="278" r:id="rId96"/>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5" autoAdjust="0"/>
  </p:normalViewPr>
  <p:slideViewPr>
    <p:cSldViewPr snapToGrid="0" snapToObjects="1">
      <p:cViewPr varScale="1">
        <p:scale>
          <a:sx n="71" d="100"/>
          <a:sy n="71" d="100"/>
        </p:scale>
        <p:origin x="-2312" y="-12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4" Type="http://schemas.openxmlformats.org/officeDocument/2006/relationships/hyperlink" Target="http://www.metzdowd.com/pipermail/cryptography/2013-September/017323.html" TargetMode="External"/><Relationship Id="rId5" Type="http://schemas.openxmlformats.org/officeDocument/2006/relationships/hyperlink" Target="http://bugs.debian.org/cgi-bin/bugreport.cgi?bug=676563" TargetMode="External"/><Relationship Id="rId6" Type="http://schemas.openxmlformats.org/officeDocument/2006/relationships/hyperlink" Target="http://nmav.gnutls.org/2011/12/price-to-pay-for-perfect-forward.html"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ages.uoregon.edu/joe/hardlook/hard-look.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4" Type="http://schemas.openxmlformats.org/officeDocument/2006/relationships/hyperlink" Target="http://egd.sourceforge.net/"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threatpost.com/second-nsa-crypto-tool-found-in-rsa-bsafe/10514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ietf.org/mail-archive/web/tls/current/msg12563.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rt.openssl.org/Ticket/Display.html?user=guest&amp;pass=guest&amp;id=2771"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4" Type="http://schemas.openxmlformats.org/officeDocument/2006/relationships/hyperlink" Target="https://www.facebook.com/notes/protect-the-graph/the-current-state-of-smtp-starttls-deployment/1453015901605223"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cryptome.org/2013/07/mining-pgp-keyservers.ht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 Id="rId3" Type="http://schemas.openxmlformats.org/officeDocument/2006/relationships/hyperlink" Target="http://www.symantec.com/content/en/us/enterprise/white_papers/b-wp_ecc.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323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r>
              <a:rPr lang="en-US" sz="2200" b="1" i="0" u="sng" dirty="0" smtClean="0">
                <a:effectLst/>
                <a:latin typeface="Lucida Grande"/>
                <a:ea typeface="Lucida Grande"/>
                <a:cs typeface="Lucida Grande"/>
                <a:sym typeface="Lucida Grande"/>
              </a:rPr>
              <a:t>)</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SSLCompression</a:t>
            </a:r>
            <a:r>
              <a:rPr lang="en-US" baseline="0" dirty="0" smtClean="0"/>
              <a:t> -&gt; Prime attack</a:t>
            </a:r>
            <a:endParaRPr lang="en-US" dirty="0"/>
          </a:p>
        </p:txBody>
      </p:sp>
    </p:spTree>
    <p:extLst>
      <p:ext uri="{BB962C8B-B14F-4D97-AF65-F5344CB8AC3E}">
        <p14:creationId xmlns:p14="http://schemas.microsoft.com/office/powerpoint/2010/main" val="1142178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xfrm>
            <a:off x="325120" y="9187652"/>
            <a:ext cx="7694507" cy="460587"/>
          </a:xfrm>
          <a:prstGeom prst="rect">
            <a:avLst/>
          </a:prstGeom>
        </p:spPr>
        <p:txBody>
          <a:bodyPr lIns="130046" tIns="65023" rIns="130046" bIns="65023"/>
          <a:lstStyle>
            <a:lvl1pPr>
              <a:defRPr/>
            </a:lvl1pPr>
          </a:lstStyle>
          <a:p>
            <a:pPr>
              <a:defRPr/>
            </a:pPr>
            <a:r>
              <a:rPr lang="en-US" smtClean="0"/>
              <a:t>M3AAWG 31st General Meeting | Brussels, June 2014</a:t>
            </a:r>
            <a:endParaRPr lang="en-US"/>
          </a:p>
        </p:txBody>
      </p:sp>
      <p:sp>
        <p:nvSpPr>
          <p:cNvPr id="4" name="Rectangle 6"/>
          <p:cNvSpPr>
            <a:spLocks noGrp="1" noChangeArrowheads="1"/>
          </p:cNvSpPr>
          <p:nvPr>
            <p:ph type="sldNum" sz="quarter" idx="11"/>
          </p:nvPr>
        </p:nvSpPr>
        <p:spPr>
          <a:xfrm>
            <a:off x="9536854" y="9211734"/>
            <a:ext cx="3034453" cy="677333"/>
          </a:xfrm>
          <a:prstGeom prst="rect">
            <a:avLst/>
          </a:prstGeom>
        </p:spPr>
        <p:txBody>
          <a:bodyPr lIns="130046" tIns="65023" rIns="130046" bIns="65023"/>
          <a:lstStyle>
            <a:lvl1pPr>
              <a:defRPr/>
            </a:lvl1pPr>
          </a:lstStyle>
          <a:p>
            <a:pPr>
              <a:defRPr/>
            </a:pPr>
            <a:fld id="{37CBF360-D306-6F45-8374-BC269AE41872}" type="slidenum">
              <a:rPr lang="en-US"/>
              <a:pPr>
                <a:defRPr/>
              </a:pPr>
              <a:t>‹#›</a:t>
            </a:fld>
            <a:endParaRPr lang="en-US"/>
          </a:p>
        </p:txBody>
      </p:sp>
    </p:spTree>
    <p:extLst>
      <p:ext uri="{BB962C8B-B14F-4D97-AF65-F5344CB8AC3E}">
        <p14:creationId xmlns:p14="http://schemas.microsoft.com/office/powerpoint/2010/main" val="16429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witter.com/m3aawg" TargetMode="External"/><Relationship Id="rId4" Type="http://schemas.openxmlformats.org/officeDocument/2006/relationships/hyperlink" Target="http://www.Facebook.com/maawg" TargetMode="External"/><Relationship Id="rId5" Type="http://schemas.openxmlformats.org/officeDocument/2006/relationships/hyperlink" Target="https://www.facebook.com/groups/m3aawg/" TargetMode="External"/><Relationship Id="rId6" Type="http://schemas.openxmlformats.org/officeDocument/2006/relationships/hyperlink" Target="http://www.m3aawg.org/page/m3aawg-conduct-policy" TargetMode="External"/><Relationship Id="rId7" Type="http://schemas.openxmlformats.org/officeDocument/2006/relationships/hyperlink" Target="mailto:jerry.upton@m3aawg.org" TargetMode="External"/><Relationship Id="rId8"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hyperlink" Target="http://www.m3aawg.org/DM3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22.emf"/><Relationship Id="rId6" Type="http://schemas.openxmlformats.org/officeDocument/2006/relationships/oleObject" Target="../embeddings/oleObject2.bin"/><Relationship Id="rId7"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microsoft.com/office/2007/relationships/hdphoto" Target="../media/hdphoto1.wdp"/><Relationship Id="rId8" Type="http://schemas.openxmlformats.org/officeDocument/2006/relationships/image" Target="../media/image10.png"/><Relationship Id="rId9"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dl.acm.org/citation.cfm?id=945516"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hyperlink" Target="https://www.gnupg.org/gph/en/manual/x135.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3.bin"/><Relationship Id="rId5" Type="http://schemas.openxmlformats.org/officeDocument/2006/relationships/image" Target="../media/image22.emf"/><Relationship Id="rId6" Type="http://schemas.openxmlformats.org/officeDocument/2006/relationships/oleObject" Target="../embeddings/oleObject4.bin"/><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676366" y="7583673"/>
            <a:ext cx="38568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9</a:t>
            </a:r>
            <a:r>
              <a:rPr lang="en-US" sz="3200" baseline="30000" dirty="0" smtClean="0">
                <a:solidFill>
                  <a:srgbClr val="000000"/>
                </a:solidFill>
              </a:rPr>
              <a:t>th</a:t>
            </a:r>
            <a:r>
              <a:rPr lang="en-US" sz="3200" dirty="0" smtClean="0">
                <a:solidFill>
                  <a:srgbClr val="000000"/>
                </a:solidFill>
              </a:rPr>
              <a:t> 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a:t>
            </a:r>
            <a:r>
              <a:rPr lang="en-US" sz="4200" dirty="0" smtClean="0"/>
              <a:t>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514773" y="650241"/>
            <a:ext cx="7261013" cy="74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p>
            <a:pPr>
              <a:spcBef>
                <a:spcPct val="50000"/>
              </a:spcBef>
              <a:defRPr/>
            </a:pPr>
            <a:r>
              <a:rPr lang="en-US" sz="4000" b="1" dirty="0">
                <a:solidFill>
                  <a:srgbClr val="018E9F"/>
                </a:solidFill>
              </a:rPr>
              <a:t>Attendees Reminder:</a:t>
            </a:r>
          </a:p>
        </p:txBody>
      </p:sp>
      <p:sp>
        <p:nvSpPr>
          <p:cNvPr id="8" name="Text Box 7"/>
          <p:cNvSpPr txBox="1">
            <a:spLocks noChangeArrowheads="1"/>
          </p:cNvSpPr>
          <p:nvPr/>
        </p:nvSpPr>
        <p:spPr bwMode="auto">
          <a:xfrm>
            <a:off x="433493" y="1517228"/>
            <a:ext cx="12571307" cy="8015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lvl1pPr marL="233363" indent="-233363">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l">
              <a:spcAft>
                <a:spcPts val="569"/>
              </a:spcAft>
              <a:defRPr/>
            </a:pPr>
            <a:r>
              <a:rPr lang="en-US" sz="2300" b="1" dirty="0"/>
              <a:t>What occurs in a M</a:t>
            </a:r>
            <a:r>
              <a:rPr lang="en-US" sz="2300" b="1" baseline="30000" dirty="0"/>
              <a:t>3</a:t>
            </a:r>
            <a:r>
              <a:rPr lang="en-US" sz="2300" b="1" dirty="0"/>
              <a:t>AAWG meeting cannot be shared outside the membership</a:t>
            </a:r>
          </a:p>
          <a:p>
            <a:pPr marL="406394" indent="-406394" algn="l">
              <a:spcAft>
                <a:spcPts val="569"/>
              </a:spcAft>
              <a:buFont typeface="Arial"/>
              <a:buChar char="•"/>
              <a:defRPr/>
            </a:pPr>
            <a:r>
              <a:rPr lang="en-US" sz="2300" dirty="0"/>
              <a:t>Blogging, tweeting, posting is NOT allowed EXCEPT for referencing or citing the specific content on official M</a:t>
            </a:r>
            <a:r>
              <a:rPr lang="en-US" sz="2300" baseline="30000" dirty="0"/>
              <a:t>3</a:t>
            </a:r>
            <a:r>
              <a:rPr lang="en-US" sz="2300" dirty="0"/>
              <a:t>AAWG public sites, which can be reposted or used in articles. The official sites are: </a:t>
            </a:r>
            <a:r>
              <a:rPr lang="en-US" sz="2300" dirty="0">
                <a:hlinkClick r:id="rId2"/>
              </a:rPr>
              <a:t>www.m3aawg.org/DM3Z</a:t>
            </a:r>
            <a:r>
              <a:rPr lang="en-US" sz="2300" dirty="0"/>
              <a:t>, </a:t>
            </a:r>
            <a:r>
              <a:rPr lang="en-US" sz="2300" dirty="0">
                <a:hlinkClick r:id="rId3"/>
              </a:rPr>
              <a:t>www.Twitter.com/maawg</a:t>
            </a:r>
            <a:r>
              <a:rPr lang="en-US" sz="2300" dirty="0"/>
              <a:t>, </a:t>
            </a:r>
            <a:r>
              <a:rPr lang="en-US" sz="2300" dirty="0">
                <a:hlinkClick r:id="rId4"/>
              </a:rPr>
              <a:t>www.Facebook.com/maawg</a:t>
            </a:r>
            <a:r>
              <a:rPr lang="en-US" sz="2300" dirty="0"/>
              <a:t>, </a:t>
            </a:r>
            <a:r>
              <a:rPr lang="en-US" sz="2300" dirty="0">
                <a:hlinkClick r:id="rId5"/>
              </a:rPr>
              <a:t>https://www.facebook.com/groups/maawg/</a:t>
            </a:r>
            <a:r>
              <a:rPr lang="en-US" sz="2300" dirty="0"/>
              <a:t> </a:t>
            </a:r>
          </a:p>
          <a:p>
            <a:pPr marL="406394" indent="-406394" algn="l">
              <a:spcAft>
                <a:spcPts val="569"/>
              </a:spcAft>
              <a:buFont typeface="Arial"/>
              <a:buChar char="•"/>
              <a:defRPr/>
            </a:pPr>
            <a:r>
              <a:rPr lang="en-US" sz="2300" dirty="0"/>
              <a:t>Respect M</a:t>
            </a:r>
            <a:r>
              <a:rPr lang="en-US" sz="2300" baseline="30000" dirty="0"/>
              <a:t>3</a:t>
            </a:r>
            <a:r>
              <a:rPr lang="en-US" sz="2300" dirty="0"/>
              <a:t>AAWG anonymity: No publishing people or company names, except as cited </a:t>
            </a:r>
            <a:br>
              <a:rPr lang="en-US" sz="2300" dirty="0"/>
            </a:br>
            <a:r>
              <a:rPr lang="en-US" sz="2300" dirty="0"/>
              <a:t>on the official M</a:t>
            </a:r>
            <a:r>
              <a:rPr lang="en-US" sz="2300" baseline="30000" dirty="0"/>
              <a:t>3</a:t>
            </a:r>
            <a:r>
              <a:rPr lang="en-US" sz="2300" dirty="0"/>
              <a:t>AAWG channels listed above</a:t>
            </a:r>
          </a:p>
          <a:p>
            <a:pPr marL="406394" indent="-406394" algn="l">
              <a:spcAft>
                <a:spcPts val="569"/>
              </a:spcAft>
              <a:buFont typeface="Arial"/>
              <a:buChar char="•"/>
              <a:defRPr/>
            </a:pPr>
            <a:r>
              <a:rPr lang="en-US" sz="2300" dirty="0"/>
              <a:t>No use of </a:t>
            </a:r>
            <a:r>
              <a:rPr lang="en-US" sz="2300" dirty="0" err="1"/>
              <a:t>Wireshark</a:t>
            </a:r>
            <a:r>
              <a:rPr lang="en-US" sz="2300" dirty="0"/>
              <a:t> or similar products on the M</a:t>
            </a:r>
            <a:r>
              <a:rPr lang="en-US" sz="2300" baseline="30000" dirty="0"/>
              <a:t>3</a:t>
            </a:r>
            <a:r>
              <a:rPr lang="en-US" sz="2300" dirty="0"/>
              <a:t>AAWG network</a:t>
            </a:r>
          </a:p>
          <a:p>
            <a:pPr marL="406394" indent="-406394" algn="l">
              <a:spcAft>
                <a:spcPts val="569"/>
              </a:spcAft>
              <a:buFont typeface="Arial"/>
              <a:buChar char="•"/>
              <a:defRPr/>
            </a:pPr>
            <a:r>
              <a:rPr lang="en-US" sz="2300" dirty="0"/>
              <a:t>No photography - No video - No audio recording</a:t>
            </a:r>
          </a:p>
          <a:p>
            <a:pPr marL="406394" indent="-406394" algn="l">
              <a:spcAft>
                <a:spcPts val="569"/>
              </a:spcAft>
              <a:buFont typeface="Arial"/>
              <a:buChar char="•"/>
              <a:defRPr/>
            </a:pPr>
            <a:r>
              <a:rPr lang="en-US" sz="2300" dirty="0"/>
              <a:t>Any exception requires written permission from the Executive Director and may require permission from the session members</a:t>
            </a:r>
          </a:p>
          <a:p>
            <a:pPr marL="406394" indent="-406394" algn="l">
              <a:spcAft>
                <a:spcPts val="569"/>
              </a:spcAft>
              <a:buFont typeface="Arial"/>
              <a:buChar char="•"/>
              <a:defRPr/>
            </a:pPr>
            <a:r>
              <a:rPr lang="en-US" sz="2300" dirty="0"/>
              <a:t>All meeting attendees must wear and have their M</a:t>
            </a:r>
            <a:r>
              <a:rPr lang="en-US" sz="2300" baseline="30000" dirty="0"/>
              <a:t>3</a:t>
            </a:r>
            <a:r>
              <a:rPr lang="en-US" sz="2300" dirty="0"/>
              <a:t>AAWG badge visible at all times </a:t>
            </a:r>
            <a:br>
              <a:rPr lang="en-US" sz="2300" dirty="0"/>
            </a:br>
            <a:r>
              <a:rPr lang="en-US" sz="2300" dirty="0"/>
              <a:t>during the meeting</a:t>
            </a:r>
          </a:p>
          <a:p>
            <a:pPr marL="406394" indent="-406394" algn="l">
              <a:spcAft>
                <a:spcPts val="853"/>
              </a:spcAft>
              <a:buFont typeface="Arial"/>
              <a:buChar char="•"/>
              <a:defRPr/>
            </a:pPr>
            <a:r>
              <a:rPr lang="en-US" sz="2300" dirty="0"/>
              <a:t>Please silence all electronic devices; be courteous to those listening to the presentations</a:t>
            </a:r>
          </a:p>
          <a:p>
            <a:pPr algn="l">
              <a:defRPr/>
            </a:pPr>
            <a:r>
              <a:rPr lang="en-US" sz="2300" b="1" dirty="0"/>
              <a:t>Treat all attendees respectfully in and out of sessions. No less will be tolerated.</a:t>
            </a:r>
          </a:p>
          <a:p>
            <a:pPr marL="0" indent="0" algn="l">
              <a:defRPr/>
            </a:pPr>
            <a:r>
              <a:rPr lang="en-US" sz="2300" b="1" dirty="0"/>
              <a:t>Please review our meeting Conduct Policy at </a:t>
            </a:r>
            <a:r>
              <a:rPr lang="en-US" sz="2000" dirty="0">
                <a:hlinkClick r:id="rId6"/>
              </a:rPr>
              <a:t>http://www.m3aawg.org/page/m3aawg-conduct-policy</a:t>
            </a:r>
            <a:r>
              <a:rPr lang="en-US" sz="2000" dirty="0"/>
              <a:t> </a:t>
            </a:r>
          </a:p>
          <a:p>
            <a:pPr algn="l">
              <a:defRPr/>
            </a:pPr>
            <a:r>
              <a:rPr lang="en-US" sz="2300" dirty="0"/>
              <a:t>For questions, please contact Jerry Upton at: </a:t>
            </a:r>
            <a:r>
              <a:rPr lang="en-US" sz="2300" dirty="0">
                <a:hlinkClick r:id="rId7"/>
              </a:rPr>
              <a:t>jerry.upton@m3aawg.org</a:t>
            </a:r>
            <a:r>
              <a:rPr lang="en-US" dirty="0" smtClean="0"/>
              <a:t> </a:t>
            </a:r>
            <a:endParaRPr lang="en-US" sz="4000" dirty="0"/>
          </a:p>
          <a:p>
            <a:pPr algn="l">
              <a:defRPr/>
            </a:pPr>
            <a:r>
              <a:rPr lang="en-US" dirty="0"/>
              <a:t> </a:t>
            </a:r>
          </a:p>
        </p:txBody>
      </p:sp>
      <p:pic>
        <p:nvPicPr>
          <p:cNvPr id="6" name="Picture 5"/>
          <p:cNvPicPr>
            <a:picLocks noChangeAspect="1"/>
          </p:cNvPicPr>
          <p:nvPr/>
        </p:nvPicPr>
        <p:blipFill>
          <a:blip r:embed="rId8"/>
          <a:stretch>
            <a:fillRect/>
          </a:stretch>
        </p:blipFill>
        <p:spPr>
          <a:xfrm>
            <a:off x="8837225" y="110177"/>
            <a:ext cx="3947441" cy="1165970"/>
          </a:xfrm>
          <a:prstGeom prst="rect">
            <a:avLst/>
          </a:prstGeom>
        </p:spPr>
      </p:pic>
    </p:spTree>
    <p:extLst>
      <p:ext uri="{BB962C8B-B14F-4D97-AF65-F5344CB8AC3E}">
        <p14:creationId xmlns:p14="http://schemas.microsoft.com/office/powerpoint/2010/main" val="29559992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632"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633"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457196"/>
            <a:ext cx="12660500" cy="2438400"/>
          </a:xfrm>
        </p:spPr>
        <p:txBody>
          <a:bodyPr/>
          <a:lstStyle/>
          <a:p>
            <a:r>
              <a:rPr lang="en-US" sz="6000" dirty="0" smtClean="0"/>
              <a:t>Reminders for Our Worldwide Friends</a:t>
            </a:r>
            <a:endParaRPr lang="en-US" sz="6000" dirty="0"/>
          </a:p>
        </p:txBody>
      </p:sp>
      <p:grpSp>
        <p:nvGrpSpPr>
          <p:cNvPr id="6" name="Group 5"/>
          <p:cNvGrpSpPr/>
          <p:nvPr/>
        </p:nvGrpSpPr>
        <p:grpSpPr>
          <a:xfrm>
            <a:off x="587781" y="3285605"/>
            <a:ext cx="11869891" cy="707885"/>
            <a:chOff x="491074" y="1701794"/>
            <a:chExt cx="8346017" cy="497732"/>
          </a:xfrm>
        </p:grpSpPr>
        <p:sp>
          <p:nvSpPr>
            <p:cNvPr id="4" name="TextBox 3"/>
            <p:cNvSpPr txBox="1"/>
            <p:nvPr/>
          </p:nvSpPr>
          <p:spPr>
            <a:xfrm>
              <a:off x="994841" y="1701794"/>
              <a:ext cx="7842250" cy="497732"/>
            </a:xfrm>
            <a:prstGeom prst="rect">
              <a:avLst/>
            </a:prstGeom>
            <a:noFill/>
          </p:spPr>
          <p:txBody>
            <a:bodyPr wrap="square" rtlCol="0">
              <a:spAutoFit/>
            </a:bodyPr>
            <a:lstStyle/>
            <a:p>
              <a:r>
                <a:rPr lang="fr-FR" sz="2000" dirty="0"/>
                <a:t>L’ensemble du contenu de la réunion est confidentiel : les photos, vidéos et enregistrements sont interdits. Pour toute question, demandez conseil au personnel.</a:t>
              </a:r>
              <a:r>
                <a:rPr lang="en-US" sz="2000" dirty="0"/>
                <a:t> </a:t>
              </a:r>
            </a:p>
          </p:txBody>
        </p:sp>
        <p:pic>
          <p:nvPicPr>
            <p:cNvPr id="5" name="Picture 4" descr="Flag-Fren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491074" y="1701794"/>
              <a:ext cx="463550" cy="463550"/>
            </a:xfrm>
            <a:prstGeom prst="rect">
              <a:avLst/>
            </a:prstGeom>
          </p:spPr>
        </p:pic>
      </p:grpSp>
      <p:grpSp>
        <p:nvGrpSpPr>
          <p:cNvPr id="16" name="Group 15"/>
          <p:cNvGrpSpPr/>
          <p:nvPr/>
        </p:nvGrpSpPr>
        <p:grpSpPr>
          <a:xfrm>
            <a:off x="569719" y="4216456"/>
            <a:ext cx="11918056" cy="707885"/>
            <a:chOff x="309034" y="2454749"/>
            <a:chExt cx="8379883" cy="497732"/>
          </a:xfrm>
        </p:grpSpPr>
        <p:sp>
          <p:nvSpPr>
            <p:cNvPr id="9" name="Rectangle 8"/>
            <p:cNvSpPr/>
            <p:nvPr/>
          </p:nvSpPr>
          <p:spPr>
            <a:xfrm>
              <a:off x="804333" y="2454749"/>
              <a:ext cx="7884584" cy="497732"/>
            </a:xfrm>
            <a:prstGeom prst="rect">
              <a:avLst/>
            </a:prstGeom>
          </p:spPr>
          <p:txBody>
            <a:bodyPr wrap="square">
              <a:spAutoFit/>
            </a:bodyPr>
            <a:lstStyle/>
            <a:p>
              <a:r>
                <a:rPr lang="es-ES" sz="2000" dirty="0"/>
                <a:t>Todo el contenido de la reunión es confidencial: No está permitido sacar fotografías ni grabar vídeo o audio. Consulte con el personal si tiene alguna pregunta.</a:t>
              </a:r>
              <a:r>
                <a:rPr lang="en-US" sz="2000" dirty="0"/>
                <a:t> </a:t>
              </a:r>
            </a:p>
          </p:txBody>
        </p:sp>
        <p:pic>
          <p:nvPicPr>
            <p:cNvPr id="11" name="Picture 10" descr="Flag-Span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4" y="2454749"/>
              <a:ext cx="495299" cy="495299"/>
            </a:xfrm>
            <a:prstGeom prst="rect">
              <a:avLst/>
            </a:prstGeom>
          </p:spPr>
        </p:pic>
      </p:grpSp>
      <p:grpSp>
        <p:nvGrpSpPr>
          <p:cNvPr id="32" name="Group 31"/>
          <p:cNvGrpSpPr/>
          <p:nvPr/>
        </p:nvGrpSpPr>
        <p:grpSpPr>
          <a:xfrm>
            <a:off x="554666" y="5147309"/>
            <a:ext cx="12113731" cy="780612"/>
            <a:chOff x="298450" y="3076575"/>
            <a:chExt cx="8517467" cy="548868"/>
          </a:xfrm>
        </p:grpSpPr>
        <p:sp>
          <p:nvSpPr>
            <p:cNvPr id="13" name="TextBox 12"/>
            <p:cNvSpPr txBox="1"/>
            <p:nvPr/>
          </p:nvSpPr>
          <p:spPr>
            <a:xfrm>
              <a:off x="804334" y="3076575"/>
              <a:ext cx="8011583" cy="548868"/>
            </a:xfrm>
            <a:prstGeom prst="rect">
              <a:avLst/>
            </a:prstGeom>
            <a:noFill/>
          </p:spPr>
          <p:txBody>
            <a:bodyPr wrap="square" rtlCol="0">
              <a:spAutoFit/>
            </a:bodyPr>
            <a:lstStyle/>
            <a:p>
              <a:pPr>
                <a:lnSpc>
                  <a:spcPts val="2389"/>
                </a:lnSpc>
              </a:pPr>
              <a:r>
                <a:rPr lang="de-DE" sz="2000" dirty="0"/>
                <a:t>Der gesamte Inhalt des Meetings ist vertraulich:  Keine Fotos, kein Video, keine Tonaufzeichnung. Bei Fragen wenden Sie sich an die Mitarbeiter.</a:t>
              </a:r>
              <a:r>
                <a:rPr lang="en-US" dirty="0"/>
                <a:t> </a:t>
              </a:r>
            </a:p>
          </p:txBody>
        </p:sp>
        <p:pic>
          <p:nvPicPr>
            <p:cNvPr id="14" name="Picture 13" descr="Flag-Ger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 y="3103359"/>
              <a:ext cx="495300" cy="495300"/>
            </a:xfrm>
            <a:prstGeom prst="rect">
              <a:avLst/>
            </a:prstGeom>
          </p:spPr>
        </p:pic>
      </p:grpSp>
      <p:grpSp>
        <p:nvGrpSpPr>
          <p:cNvPr id="35" name="Group 34"/>
          <p:cNvGrpSpPr/>
          <p:nvPr/>
        </p:nvGrpSpPr>
        <p:grpSpPr>
          <a:xfrm>
            <a:off x="563686" y="6999415"/>
            <a:ext cx="11994075" cy="739974"/>
            <a:chOff x="474133" y="4313066"/>
            <a:chExt cx="8433334" cy="520294"/>
          </a:xfrm>
        </p:grpSpPr>
        <p:sp>
          <p:nvSpPr>
            <p:cNvPr id="19" name="TextBox 18"/>
            <p:cNvSpPr txBox="1"/>
            <p:nvPr/>
          </p:nvSpPr>
          <p:spPr>
            <a:xfrm>
              <a:off x="968381" y="4313066"/>
              <a:ext cx="7939086" cy="519373"/>
            </a:xfrm>
            <a:prstGeom prst="rect">
              <a:avLst/>
            </a:prstGeom>
            <a:noFill/>
          </p:spPr>
          <p:txBody>
            <a:bodyPr wrap="square" rtlCol="0">
              <a:spAutoFit/>
            </a:bodyPr>
            <a:lstStyle/>
            <a:p>
              <a:r>
                <a:rPr lang="ja-JP" altLang="en-US" sz="2000" dirty="0"/>
                <a:t>所有会议内容均为保密信息：禁止拍照、录像、录音。如有疑问，请咨询职员。</a:t>
              </a:r>
              <a:r>
                <a:rPr lang="en-US" dirty="0"/>
                <a:t> </a:t>
              </a:r>
            </a:p>
          </p:txBody>
        </p:sp>
        <p:pic>
          <p:nvPicPr>
            <p:cNvPr id="20" name="Picture 19" descr="Flag-Chine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3" y="4345462"/>
              <a:ext cx="487898" cy="487898"/>
            </a:xfrm>
            <a:prstGeom prst="rect">
              <a:avLst/>
            </a:prstGeom>
          </p:spPr>
        </p:pic>
      </p:grpSp>
      <p:grpSp>
        <p:nvGrpSpPr>
          <p:cNvPr id="30" name="Group 29"/>
          <p:cNvGrpSpPr/>
          <p:nvPr/>
        </p:nvGrpSpPr>
        <p:grpSpPr>
          <a:xfrm>
            <a:off x="620484" y="6114635"/>
            <a:ext cx="11960610" cy="707885"/>
            <a:chOff x="344729" y="3577167"/>
            <a:chExt cx="8409804" cy="497732"/>
          </a:xfrm>
        </p:grpSpPr>
        <p:sp>
          <p:nvSpPr>
            <p:cNvPr id="17" name="TextBox 16"/>
            <p:cNvSpPr txBox="1"/>
            <p:nvPr/>
          </p:nvSpPr>
          <p:spPr>
            <a:xfrm>
              <a:off x="804863" y="3577167"/>
              <a:ext cx="7949670" cy="497732"/>
            </a:xfrm>
            <a:prstGeom prst="rect">
              <a:avLst/>
            </a:prstGeom>
            <a:noFill/>
          </p:spPr>
          <p:txBody>
            <a:bodyPr wrap="square" rtlCol="0">
              <a:spAutoFit/>
            </a:bodyPr>
            <a:lstStyle/>
            <a:p>
              <a:r>
                <a:rPr lang="en-US" sz="2000" dirty="0"/>
                <a:t>            </a:t>
              </a:r>
              <a:r>
                <a:rPr lang="ja-JP" altLang="en-US" sz="2000" dirty="0"/>
                <a:t>会議の内容はすべて機密扱いです。</a:t>
              </a:r>
              <a:r>
                <a:rPr lang="en-US" sz="2000" dirty="0"/>
                <a:t> </a:t>
              </a:r>
              <a:r>
                <a:rPr lang="ja-JP" altLang="en-US" sz="2000" dirty="0"/>
                <a:t>写真やビデオの撮影、録音は禁止されています。質問がある方は、スタッフまでご連絡ください。</a:t>
              </a:r>
              <a:r>
                <a:rPr lang="en-US" sz="2000" dirty="0"/>
                <a:t> </a:t>
              </a:r>
            </a:p>
          </p:txBody>
        </p:sp>
        <p:pic>
          <p:nvPicPr>
            <p:cNvPr id="25" name="Picture 24" descr="Flat-Japan Rough.gif"/>
            <p:cNvPicPr>
              <a:picLocks noChangeAspect="1"/>
            </p:cNvPicPr>
            <p:nvPr/>
          </p:nvPicPr>
          <p:blipFill rotWithShape="1">
            <a:blip r:embed="rId6">
              <a:extLst>
                <a:ext uri="{BEBA8EAE-BF5A-486C-A8C5-ECC9F3942E4B}">
                  <a14:imgProps xmlns:a14="http://schemas.microsoft.com/office/drawing/2010/main">
                    <a14:imgLayer r:embed="rId7">
                      <a14:imgEffect>
                        <a14:artisticPastelsSmooth/>
                      </a14:imgEffect>
                    </a14:imgLayer>
                  </a14:imgProps>
                </a:ext>
                <a:ext uri="{28A0092B-C50C-407E-A947-70E740481C1C}">
                  <a14:useLocalDpi xmlns:a14="http://schemas.microsoft.com/office/drawing/2010/main" val="0"/>
                </a:ext>
              </a:extLst>
            </a:blip>
            <a:srcRect l="12280" t="6409" r="9702" b="-3847"/>
            <a:stretch/>
          </p:blipFill>
          <p:spPr>
            <a:xfrm>
              <a:off x="344729" y="3626178"/>
              <a:ext cx="426303" cy="391766"/>
            </a:xfrm>
            <a:prstGeom prst="rect">
              <a:avLst/>
            </a:prstGeom>
            <a:effectLst>
              <a:glow rad="25400">
                <a:schemeClr val="bg1">
                  <a:lumMod val="85000"/>
                  <a:alpha val="75000"/>
                </a:schemeClr>
              </a:glow>
            </a:effectLst>
            <a:scene3d>
              <a:camera prst="orthographicFront"/>
              <a:lightRig rig="threePt" dir="t"/>
            </a:scene3d>
            <a:sp3d extrusionH="19050" contourW="12700">
              <a:bevelT/>
              <a:bevelB/>
              <a:contourClr>
                <a:schemeClr val="bg1">
                  <a:lumMod val="85000"/>
                </a:schemeClr>
              </a:contourClr>
            </a:sp3d>
          </p:spPr>
        </p:pic>
      </p:grpSp>
      <p:grpSp>
        <p:nvGrpSpPr>
          <p:cNvPr id="33" name="Group 32"/>
          <p:cNvGrpSpPr/>
          <p:nvPr/>
        </p:nvGrpSpPr>
        <p:grpSpPr>
          <a:xfrm>
            <a:off x="575728" y="7892975"/>
            <a:ext cx="10851644" cy="707885"/>
            <a:chOff x="313260" y="5059891"/>
            <a:chExt cx="7630062" cy="497732"/>
          </a:xfrm>
        </p:grpSpPr>
        <p:sp>
          <p:nvSpPr>
            <p:cNvPr id="22" name="TextBox 21"/>
            <p:cNvSpPr txBox="1"/>
            <p:nvPr/>
          </p:nvSpPr>
          <p:spPr>
            <a:xfrm>
              <a:off x="810156" y="5059891"/>
              <a:ext cx="7133166" cy="497732"/>
            </a:xfrm>
            <a:prstGeom prst="rect">
              <a:avLst/>
            </a:prstGeom>
            <a:noFill/>
          </p:spPr>
          <p:txBody>
            <a:bodyPr wrap="square" rtlCol="0">
              <a:spAutoFit/>
            </a:bodyPr>
            <a:lstStyle/>
            <a:p>
              <a:r>
                <a:rPr lang="ko-KR" altLang="en-US" sz="2000" dirty="0"/>
                <a:t>회의에서 다루는 모든 내용은 기밀입니다</a:t>
              </a:r>
              <a:r>
                <a:rPr lang="en-US" sz="2000" dirty="0"/>
                <a:t>. </a:t>
              </a:r>
              <a:r>
                <a:rPr lang="ko-KR" altLang="en-US" sz="2000" dirty="0"/>
                <a:t>사진 및 동영상 촬영과 녹음은 금지됩니다</a:t>
              </a:r>
              <a:r>
                <a:rPr lang="en-US" sz="2000" dirty="0"/>
                <a:t>. </a:t>
              </a:r>
              <a:r>
                <a:rPr lang="ko-KR" altLang="en-US" sz="2000" dirty="0"/>
                <a:t>질문이 있으시면 직원에게 문의해 주십시오</a:t>
              </a:r>
              <a:r>
                <a:rPr lang="en-US" sz="2000" dirty="0"/>
                <a:t>. </a:t>
              </a:r>
            </a:p>
          </p:txBody>
        </p:sp>
        <p:pic>
          <p:nvPicPr>
            <p:cNvPr id="28" name="Picture 27" descr="Flag-South_Korea-Roug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260" y="5135234"/>
              <a:ext cx="443704" cy="396499"/>
            </a:xfrm>
            <a:prstGeom prst="rect">
              <a:avLst/>
            </a:prstGeom>
            <a:effectLst>
              <a:glow rad="25400">
                <a:schemeClr val="bg1">
                  <a:lumMod val="75000"/>
                  <a:alpha val="68000"/>
                </a:schemeClr>
              </a:glow>
            </a:effectLst>
            <a:scene3d>
              <a:camera prst="orthographicFront"/>
              <a:lightRig rig="threePt" dir="t"/>
            </a:scene3d>
            <a:sp3d>
              <a:bevelT/>
              <a:bevelB/>
            </a:sp3d>
          </p:spPr>
        </p:pic>
      </p:grpSp>
      <p:sp>
        <p:nvSpPr>
          <p:cNvPr id="34" name="TextBox 33"/>
          <p:cNvSpPr txBox="1"/>
          <p:nvPr/>
        </p:nvSpPr>
        <p:spPr>
          <a:xfrm>
            <a:off x="900848" y="2442708"/>
            <a:ext cx="10728960" cy="744135"/>
          </a:xfrm>
          <a:prstGeom prst="rect">
            <a:avLst/>
          </a:prstGeom>
          <a:noFill/>
        </p:spPr>
        <p:txBody>
          <a:bodyPr wrap="square" lIns="130046" tIns="65023" rIns="130046" bIns="65023" rtlCol="0">
            <a:spAutoFit/>
          </a:bodyPr>
          <a:lstStyle/>
          <a:p>
            <a:pPr algn="ctr"/>
            <a:r>
              <a:rPr lang="en-US" sz="2000" i="1" dirty="0"/>
              <a:t>All meeting content is confidential:  No photos, no video, no recording. </a:t>
            </a:r>
            <a:br>
              <a:rPr lang="en-US" sz="2000" i="1" dirty="0"/>
            </a:br>
            <a:r>
              <a:rPr lang="en-US" sz="2000" i="1" dirty="0"/>
              <a:t>See staff with questions.</a:t>
            </a:r>
            <a:r>
              <a:rPr lang="en-US" sz="2000" dirty="0"/>
              <a:t> </a:t>
            </a:r>
          </a:p>
        </p:txBody>
      </p:sp>
      <p:pic>
        <p:nvPicPr>
          <p:cNvPr id="23" name="Picture 22"/>
          <p:cNvPicPr>
            <a:picLocks noChangeAspect="1"/>
          </p:cNvPicPr>
          <p:nvPr/>
        </p:nvPicPr>
        <p:blipFill>
          <a:blip r:embed="rId9"/>
          <a:stretch>
            <a:fillRect/>
          </a:stretch>
        </p:blipFill>
        <p:spPr>
          <a:xfrm>
            <a:off x="9373458" y="173725"/>
            <a:ext cx="3405575" cy="1005917"/>
          </a:xfrm>
          <a:prstGeom prst="rect">
            <a:avLst/>
          </a:prstGeom>
        </p:spPr>
      </p:pic>
    </p:spTree>
    <p:extLst>
      <p:ext uri="{BB962C8B-B14F-4D97-AF65-F5344CB8AC3E}">
        <p14:creationId xmlns:p14="http://schemas.microsoft.com/office/powerpoint/2010/main" val="2370374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rmAutofit/>
          </a:bodyPr>
          <a:lstStyle/>
          <a:p>
            <a:r>
              <a:rPr lang="de-DE" dirty="0" smtClean="0"/>
              <a:t>Forward </a:t>
            </a:r>
            <a:r>
              <a:rPr lang="de-DE"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1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0" y="254000"/>
            <a:ext cx="13004799" cy="2438400"/>
          </a:xfrm>
          <a:prstGeom prst="rect">
            <a:avLst/>
          </a:prstGeom>
        </p:spPr>
        <p:txBody>
          <a:bodyPr/>
          <a:lstStyle/>
          <a:p>
            <a:pPr lvl="0">
              <a:defRPr sz="1800"/>
            </a:pPr>
            <a:r>
              <a:rPr lang="nl-BE" sz="7200" dirty="0" smtClean="0"/>
              <a:t>This talk </a:t>
            </a:r>
            <a:r>
              <a:rPr lang="nl-BE" sz="7200" dirty="0" smtClean="0"/>
              <a:t>is recorded</a:t>
            </a:r>
            <a:endParaRPr sz="7200" dirty="0"/>
          </a:p>
        </p:txBody>
      </p:sp>
      <p:pic>
        <p:nvPicPr>
          <p:cNvPr id="2050" name="Picture 2" descr="File:You Are Being Watched - geograph.org.uk - 18065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94" y="2164659"/>
            <a:ext cx="5691705" cy="7588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a:t>
            </a:r>
            <a:r>
              <a:rPr lang="en-US" dirty="0" smtClean="0"/>
              <a:t>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a:t>
            </a:r>
            <a:r>
              <a:rPr lang="en-US" dirty="0" smtClean="0"/>
              <a:t>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Check Signature</a:t>
            </a:r>
            <a:endParaRPr lang="en-US"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637894333"/>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2083"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6750130"/>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2084"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extLst>
      <p:ext uri="{BB962C8B-B14F-4D97-AF65-F5344CB8AC3E}">
        <p14:creationId xmlns:p14="http://schemas.microsoft.com/office/powerpoint/2010/main" val="29681517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345373" y="2414786"/>
            <a:ext cx="12415658"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dirty="0">
                <a:latin typeface="Andale Mono"/>
                <a:ea typeface="Gill Sans Light"/>
                <a:cs typeface="Andale Mono"/>
                <a:sym typeface="Gill Sans Light"/>
              </a:rPr>
              <a:t>/* Enter response type, length and copy payload */</a:t>
            </a:r>
          </a:p>
          <a:p>
            <a:pPr lvl="0" algn="l">
              <a:defRPr sz="1800"/>
            </a:pP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4965</TotalTime>
  <Words>4071</Words>
  <Application>Microsoft Macintosh PowerPoint</Application>
  <PresentationFormat>Custom</PresentationFormat>
  <Paragraphs>828</Paragraphs>
  <Slides>95</Slides>
  <Notes>50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97" baseType="lpstr">
      <vt:lpstr>White</vt:lpstr>
      <vt:lpstr>Equation</vt:lpstr>
      <vt:lpstr>BetterCrypto⋅org</vt:lpstr>
      <vt:lpstr>PowerPoint Presentation</vt:lpstr>
      <vt:lpstr>Reminders for Our Worldwide Friends</vt:lpstr>
      <vt:lpstr>This talk is recorded</vt:lpstr>
      <vt:lpstr>Why better crypto?</vt:lpstr>
      <vt:lpstr>PowerPoint Presentation</vt:lpstr>
      <vt:lpstr>But of course...</vt:lpstr>
      <vt:lpstr>PowerPoint Presentation</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The asymmetric magic</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The asymmetric magic</vt:lpstr>
      <vt:lpstr>Heartbleed</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248</cp:revision>
  <cp:lastPrinted>2014-05-28T15:30:58Z</cp:lastPrinted>
  <dcterms:modified xsi:type="dcterms:W3CDTF">2014-06-09T07:35:56Z</dcterms:modified>
</cp:coreProperties>
</file>